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Heebo Light" panose="020F0502020204030204" pitchFamily="2" charset="-79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630"/>
    <a:srgbClr val="0604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065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806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843"/>
            <a:ext cx="5911702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29047" y="2986386"/>
            <a:ext cx="73644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8800" dirty="0">
                <a:solidFill>
                  <a:srgbClr val="F2F0F4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IPL WINNER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8800" dirty="0">
                <a:solidFill>
                  <a:srgbClr val="F2F0F4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PREDICTION</a:t>
            </a:r>
            <a:endParaRPr lang="en-US" sz="8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3415034" y="6686445"/>
            <a:ext cx="1215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V. Surya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DA &amp; DS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5075753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sp>
        <p:nvSpPr>
          <p:cNvPr id="9" name="TextBox 8"/>
          <p:cNvSpPr txBox="1"/>
          <p:nvPr/>
        </p:nvSpPr>
        <p:spPr>
          <a:xfrm>
            <a:off x="12546419" y="7517219"/>
            <a:ext cx="1967023" cy="712381"/>
          </a:xfrm>
          <a:prstGeom prst="rect">
            <a:avLst/>
          </a:prstGeom>
          <a:solidFill>
            <a:srgbClr val="09063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50211" y="1551914"/>
            <a:ext cx="68683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b="1" dirty="0">
                <a:solidFill>
                  <a:srgbClr val="F2F0F4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Conclusion 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2674739"/>
            <a:ext cx="170021" cy="1737717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90373" y="2674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Improve Model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790373" y="3165158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Advanced feature engineering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790373" y="360735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Ensemble stacking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790373" y="4049554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Cross-validation methods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6620351" y="4639270"/>
            <a:ext cx="170021" cy="1737717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130534" y="46392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Future Actions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130534" y="5129689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Model deployment in real scenarios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130534" y="5571887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Regular retraining with new data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130534" y="6003452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Expand dataset for more accuracy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546419" y="7517219"/>
            <a:ext cx="1967023" cy="712381"/>
          </a:xfrm>
          <a:prstGeom prst="rect">
            <a:avLst/>
          </a:prstGeom>
          <a:solidFill>
            <a:srgbClr val="09063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"/>
          <p:cNvSpPr/>
          <p:nvPr/>
        </p:nvSpPr>
        <p:spPr>
          <a:xfrm>
            <a:off x="2750181" y="2030818"/>
            <a:ext cx="9551689" cy="4880344"/>
          </a:xfrm>
          <a:prstGeom prst="roundRect">
            <a:avLst>
              <a:gd name="adj" fmla="val 431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" name="TextBox 1"/>
          <p:cNvSpPr txBox="1"/>
          <p:nvPr/>
        </p:nvSpPr>
        <p:spPr>
          <a:xfrm>
            <a:off x="4540101" y="3809271"/>
            <a:ext cx="68048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i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sz="8000" i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546419" y="7517219"/>
            <a:ext cx="1967023" cy="712381"/>
          </a:xfrm>
          <a:prstGeom prst="rect">
            <a:avLst/>
          </a:prstGeom>
          <a:solidFill>
            <a:srgbClr val="09063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948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419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F2F0F4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Project Overview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290882"/>
            <a:ext cx="7556421" cy="2648783"/>
          </a:xfrm>
          <a:prstGeom prst="roundRect">
            <a:avLst>
              <a:gd name="adj" fmla="val 359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525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b="1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Objective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224" y="3015734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Analyze key IPL match factors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28224" y="345793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Develop and evaluate models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28224" y="3900130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Tune and optimize performance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28224" y="4342328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Compare multiple model types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3790" y="5166479"/>
            <a:ext cx="7556421" cy="1821180"/>
          </a:xfrm>
          <a:prstGeom prst="roundRect">
            <a:avLst>
              <a:gd name="adj" fmla="val 523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4009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b="1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Approach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28224" y="589133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Use machine learning with historical match data.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28224" y="639032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Ensure rigorous data management and training.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98226" y="215785"/>
            <a:ext cx="66614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431743" y="3235280"/>
            <a:ext cx="28394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dirty="0">
                <a:solidFill>
                  <a:srgbClr val="F2F0F4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Numerical Variables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431742" y="389571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Win by runs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431743" y="448722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Win by wickets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431743" y="515802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Season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970881" y="3235280"/>
            <a:ext cx="29652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dirty="0">
                <a:solidFill>
                  <a:srgbClr val="F2F0F4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Categorical Variables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970880" y="3893986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City, Venue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970880" y="448722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Teams &amp; Toss Decision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970880" y="515802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Match Result &amp; Player Awards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0510020" y="32352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dirty="0">
                <a:solidFill>
                  <a:srgbClr val="F2F0F4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Dataset Size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510017" y="4486557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756 rows and 18 columns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91238" y="404355"/>
            <a:ext cx="99374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F2F0F4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Dataset Understanding</a:t>
            </a:r>
            <a:endParaRPr lang="en-US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32414" y="316813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F2F0F4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Data Cleaning</a:t>
            </a:r>
            <a:endParaRPr lang="en-US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48988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497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Key Steps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530906" y="5467112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Handle missing and inconsistent data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457003" y="48988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194119" y="497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Preprocessing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194119" y="5467112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Remove unwanted columns, standardize types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3790" y="62836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63615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Encoding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530906" y="685192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Convert categorical data to numerical format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457003" y="62836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194119" y="63615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Outlier Detection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8194119" y="685192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Check and manage extreme values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546419" y="7517219"/>
            <a:ext cx="1967023" cy="712381"/>
          </a:xfrm>
          <a:prstGeom prst="rect">
            <a:avLst/>
          </a:prstGeom>
          <a:solidFill>
            <a:srgbClr val="09063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852738" y="467617"/>
            <a:ext cx="7212092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4800" b="1" dirty="0">
                <a:solidFill>
                  <a:srgbClr val="F2F0F4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Exploratory Data Analysis: Univariate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6" y="2475069"/>
            <a:ext cx="6119105" cy="388319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546419" y="7517219"/>
            <a:ext cx="1967023" cy="712381"/>
          </a:xfrm>
          <a:prstGeom prst="rect">
            <a:avLst/>
          </a:prstGeom>
          <a:solidFill>
            <a:srgbClr val="09063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3223E7-A416-98AB-1812-983FC067C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9751" y="2475069"/>
            <a:ext cx="6335190" cy="38831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90697" y="532924"/>
            <a:ext cx="5496520" cy="393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4800" b="1" dirty="0">
                <a:solidFill>
                  <a:srgbClr val="F2F0F4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Exploratory Data Analysis: Bivariate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908" y="1906456"/>
            <a:ext cx="5233404" cy="4037144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8969" y="1906455"/>
            <a:ext cx="5818193" cy="403714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16095" y="6389788"/>
            <a:ext cx="1574602" cy="196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800" dirty="0">
                <a:solidFill>
                  <a:srgbClr val="F2F0F4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Comparisons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837247" y="7032786"/>
            <a:ext cx="6483310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IN" sz="24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Win_by_rusn</a:t>
            </a:r>
            <a:r>
              <a:rPr lang="en-IN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VS </a:t>
            </a:r>
            <a:r>
              <a:rPr lang="en-IN" sz="24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Win_by</a:t>
            </a:r>
            <a:r>
              <a:rPr lang="en-IN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Wicket</a:t>
            </a:r>
            <a:endParaRPr lang="en-US" sz="2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8964968" y="7091192"/>
            <a:ext cx="6483310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IN" sz="2400" dirty="0">
                <a:solidFill>
                  <a:srgbClr val="DCD7E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 Winner VS Toss Winner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546419" y="7506586"/>
            <a:ext cx="1967023" cy="712381"/>
          </a:xfrm>
          <a:prstGeom prst="rect">
            <a:avLst/>
          </a:prstGeom>
          <a:solidFill>
            <a:srgbClr val="09063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546419" y="7517219"/>
            <a:ext cx="1967023" cy="712381"/>
          </a:xfrm>
          <a:prstGeom prst="rect">
            <a:avLst/>
          </a:prstGeom>
          <a:solidFill>
            <a:srgbClr val="09063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076009" y="6121784"/>
            <a:ext cx="19383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2F0F4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Comparison</a:t>
            </a:r>
            <a:endParaRPr lang="en-US" sz="2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850066" y="440465"/>
            <a:ext cx="1255705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dirty="0">
                <a:solidFill>
                  <a:srgbClr val="F2F0F4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Exploratory Data Analysis: Multivariate</a:t>
            </a: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3800466" y="607528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5" name="Text 2"/>
          <p:cNvSpPr/>
          <p:nvPr/>
        </p:nvSpPr>
        <p:spPr>
          <a:xfrm>
            <a:off x="4552536" y="6208612"/>
            <a:ext cx="29908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Complex Interactions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4552536" y="689753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</a:t>
            </a:r>
            <a:r>
              <a:rPr lang="en-US" sz="24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ssessing multiple factors' combined influence on outcomes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6419" y="7517219"/>
            <a:ext cx="1967023" cy="712381"/>
          </a:xfrm>
          <a:prstGeom prst="rect">
            <a:avLst/>
          </a:prstGeom>
          <a:solidFill>
            <a:srgbClr val="09063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6E2808-9F39-C2A6-B564-18BB46EC0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953" y="1389853"/>
            <a:ext cx="7872142" cy="430271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12476"/>
            <a:ext cx="63699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b="1" dirty="0">
                <a:solidFill>
                  <a:srgbClr val="F2F0F4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Modeling &amp; Evaluation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761417"/>
            <a:ext cx="3664863" cy="2206585"/>
          </a:xfrm>
          <a:prstGeom prst="roundRect">
            <a:avLst>
              <a:gd name="adj" fmla="val 431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9958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Models Used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224" y="3486269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Logistic Regression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28224" y="3928467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SVM, KNN, Decision Trees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28224" y="4370665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Random Forest &amp; XGBoost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4685467" y="2761417"/>
            <a:ext cx="3664863" cy="2206585"/>
          </a:xfrm>
          <a:prstGeom prst="roundRect">
            <a:avLst>
              <a:gd name="adj" fmla="val 431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919901" y="29958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Evaluation Metrics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919901" y="3486269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Accuracy &amp; Precision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4919901" y="3928467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Recall &amp; F1-Score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919901" y="4370665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Confusion Matrix Analysis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793790" y="5194816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028224" y="54292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Optimization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028224" y="5919668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Hyperparameter tuning via Grid Search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8964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b="1" dirty="0">
                <a:solidFill>
                  <a:srgbClr val="F2F0F4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Model Comparison Results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365414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732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Best Model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530906" y="422243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Highest accuracy and balanced F1-score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713803" y="365414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0919" y="3732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Efficiency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450919" y="4222433"/>
            <a:ext cx="25891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Optimized algorithm for speed and reliability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3790" y="54018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4797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Impact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530906" y="597015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Reliable IPL match outcome predictions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546419" y="7517219"/>
            <a:ext cx="1967023" cy="712381"/>
          </a:xfrm>
          <a:prstGeom prst="rect">
            <a:avLst/>
          </a:prstGeom>
          <a:solidFill>
            <a:srgbClr val="09063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B4E2C4-7FCB-67D1-BA00-AF3BA6AD8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253" y="1031999"/>
            <a:ext cx="6280189" cy="638086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250</Words>
  <Application>Microsoft Office PowerPoint</Application>
  <PresentationFormat>Custom</PresentationFormat>
  <Paragraphs>81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Times New Roman</vt:lpstr>
      <vt:lpstr>Arial</vt:lpstr>
      <vt:lpstr>Heebo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SURYA VEERAMANI</cp:lastModifiedBy>
  <cp:revision>6</cp:revision>
  <dcterms:created xsi:type="dcterms:W3CDTF">2025-05-24T15:22:10Z</dcterms:created>
  <dcterms:modified xsi:type="dcterms:W3CDTF">2025-05-24T16:09:20Z</dcterms:modified>
</cp:coreProperties>
</file>